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22"/>
  </p:notesMasterIdLst>
  <p:sldIdLst>
    <p:sldId id="256" r:id="rId2"/>
    <p:sldId id="756" r:id="rId3"/>
    <p:sldId id="755" r:id="rId4"/>
    <p:sldId id="772" r:id="rId5"/>
    <p:sldId id="765" r:id="rId6"/>
    <p:sldId id="761" r:id="rId7"/>
    <p:sldId id="763" r:id="rId8"/>
    <p:sldId id="757" r:id="rId9"/>
    <p:sldId id="758" r:id="rId10"/>
    <p:sldId id="759" r:id="rId11"/>
    <p:sldId id="760" r:id="rId12"/>
    <p:sldId id="762" r:id="rId13"/>
    <p:sldId id="766" r:id="rId14"/>
    <p:sldId id="767" r:id="rId15"/>
    <p:sldId id="768" r:id="rId16"/>
    <p:sldId id="769" r:id="rId17"/>
    <p:sldId id="770" r:id="rId18"/>
    <p:sldId id="771" r:id="rId19"/>
    <p:sldId id="764" r:id="rId20"/>
    <p:sldId id="64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8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43"/>
    <p:restoredTop sz="96327"/>
  </p:normalViewPr>
  <p:slideViewPr>
    <p:cSldViewPr snapToGrid="0" snapToObjects="1">
      <p:cViewPr>
        <p:scale>
          <a:sx n="92" d="100"/>
          <a:sy n="92" d="100"/>
        </p:scale>
        <p:origin x="1280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AD8BB-019E-CC4A-8509-0015FF84D7D0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C6C23-0E71-DF4F-A13A-FB1471E21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0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FC6C23-0E71-DF4F-A13A-FB1471E21CA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92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0E4EA0-D273-9C48-8C67-359AAB5C35C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89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DB7560F8-693A-204F-84B5-88F93DE361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255" y="6254940"/>
            <a:ext cx="2434445" cy="42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3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16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4C2F64E2-75D9-E641-9741-A4C1A10F0F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885" y="6250577"/>
            <a:ext cx="262646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981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0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B233016E-A906-DC42-96D5-202834C53F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09317" y="179413"/>
            <a:ext cx="3334705" cy="58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27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845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1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68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C93DA2DD-4B42-2145-801F-DC246B8896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773" y="6207228"/>
            <a:ext cx="3213182" cy="55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1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0D689A1B-751C-F947-B104-3C87F6A0F5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14636" y="6342786"/>
            <a:ext cx="2434445" cy="42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26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E219DA58-362C-7C44-96EA-39750044F9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9929" y="6309360"/>
            <a:ext cx="262646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458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t>12/13/21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A02B4AF2-166D-B14F-B536-19C5D680391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79103" y="6342786"/>
            <a:ext cx="2434445" cy="42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52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A22F210-7186-4074-94C5-FAD2C2EB1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D992C5-D44E-49C7-A08F-8462A06A8B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34"/>
          <a:stretch/>
        </p:blipFill>
        <p:spPr>
          <a:xfrm>
            <a:off x="20" y="9102"/>
            <a:ext cx="12191980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ED93057-B056-4D1D-B0DA-F1619DAAF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F43E33-5145-F447-9709-1C3A06CA1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773" y="1118682"/>
            <a:ext cx="5725155" cy="2130386"/>
          </a:xfrm>
        </p:spPr>
        <p:txBody>
          <a:bodyPr anchor="b">
            <a:noAutofit/>
          </a:bodyPr>
          <a:lstStyle/>
          <a:p>
            <a:br>
              <a:rPr lang="en-GB" sz="1800" dirty="0"/>
            </a:br>
            <a:br>
              <a:rPr lang="en-GB" sz="1800" dirty="0"/>
            </a:br>
            <a:r>
              <a:rPr lang="en-GB" sz="2000" dirty="0">
                <a:solidFill>
                  <a:schemeClr val="bg1"/>
                </a:solidFill>
              </a:rPr>
              <a:t>LARAC Executive meeting  20th May 2021</a:t>
            </a:r>
            <a:br>
              <a:rPr lang="en-GB" sz="20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600" dirty="0">
                <a:solidFill>
                  <a:schemeClr val="bg1"/>
                </a:solidFill>
              </a:rPr>
              <a:t>Dr David Greenfield -SOENECS MD And </a:t>
            </a:r>
            <a:br>
              <a:rPr lang="en-GB" sz="1600" dirty="0">
                <a:solidFill>
                  <a:schemeClr val="bg1"/>
                </a:solidFill>
              </a:rPr>
            </a:br>
            <a:r>
              <a:rPr lang="en-GB" sz="1600" dirty="0">
                <a:solidFill>
                  <a:schemeClr val="bg1"/>
                </a:solidFill>
              </a:rPr>
              <a:t>Natalie Ibbott – SOENECS SENIOR Researcher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B41592-BC5E-4AE2-8CA7-91C73FD8F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574A3D-9991-4D4A-91DF-0D0DE47DB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2FA52ECD-DCA7-5B47-8035-E27672AED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099" y="6045213"/>
            <a:ext cx="4536670" cy="725248"/>
          </a:xfrm>
          <a:prstGeom prst="rect">
            <a:avLst/>
          </a:prstGeom>
        </p:spPr>
      </p:pic>
      <p:pic>
        <p:nvPicPr>
          <p:cNvPr id="1026" name="Picture 2" descr="Home">
            <a:extLst>
              <a:ext uri="{FF2B5EF4-FFF2-40B4-BE49-F238E27FC236}">
                <a16:creationId xmlns:a16="http://schemas.microsoft.com/office/drawing/2014/main" id="{36D3788B-CBC9-DA46-A94D-529C8B9F4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233" y="4962100"/>
            <a:ext cx="4535536" cy="108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939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15A676-4574-CE40-9ED3-31D7D0D80C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3411538" cy="5197475"/>
          </a:xfrm>
        </p:spPr>
        <p:txBody>
          <a:bodyPr/>
          <a:lstStyle/>
          <a:p>
            <a:r>
              <a:rPr lang="en-US" dirty="0"/>
              <a:t>Containers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2B7E25-688A-7E48-90F2-873F5AA1C1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11538" y="150883"/>
            <a:ext cx="8554710" cy="6394462"/>
          </a:xfrm>
          <a:prstGeom prst="rect">
            <a:avLst/>
          </a:prstGeom>
        </p:spPr>
      </p:pic>
      <p:pic>
        <p:nvPicPr>
          <p:cNvPr id="8" name="Picture 2" descr="Home">
            <a:extLst>
              <a:ext uri="{FF2B5EF4-FFF2-40B4-BE49-F238E27FC236}">
                <a16:creationId xmlns:a16="http://schemas.microsoft.com/office/drawing/2014/main" id="{11D4CA2A-C933-184F-8F48-69F4D0572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67" y="223150"/>
            <a:ext cx="1714500" cy="40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11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13CD7F-736E-4AF7-AB2B-473CAA9E1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EDA2F5-6B28-478B-9AC4-43FE41E2B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16907"/>
            <a:ext cx="12192000" cy="23740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23BFB5-5C27-1F4E-B027-67BF8B417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102" y="4153113"/>
            <a:ext cx="9180747" cy="1248431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5400" b="0" cap="all" dirty="0">
                <a:solidFill>
                  <a:schemeClr val="bg1"/>
                </a:solidFill>
              </a:rPr>
              <a:t>Winter suspension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1D712E-ABB9-4258-877D-9349C8577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979202"/>
            <a:ext cx="1006766" cy="22494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528E56-1447-4C98-882B-CE2627950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7B18B2-CBB2-864A-831B-49C636FD97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35102" y="484632"/>
            <a:ext cx="9035963" cy="2991773"/>
          </a:xfrm>
          <a:prstGeom prst="rect">
            <a:avLst/>
          </a:prstGeom>
        </p:spPr>
      </p:pic>
      <p:pic>
        <p:nvPicPr>
          <p:cNvPr id="12" name="Picture 2" descr="Home">
            <a:extLst>
              <a:ext uri="{FF2B5EF4-FFF2-40B4-BE49-F238E27FC236}">
                <a16:creationId xmlns:a16="http://schemas.microsoft.com/office/drawing/2014/main" id="{1B2CFD87-FE74-6C4C-BBE7-61CF02154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191" y="6377507"/>
            <a:ext cx="1714500" cy="40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9CCAD-097D-AC4C-9D5B-2DF5FC43A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753" y="6377507"/>
            <a:ext cx="2578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42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851D67-7085-40E2-B146-F91433A28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31500"/>
            <a:ext cx="7534656" cy="511290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2F176A-9349-4CD7-8042-59C0200C8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0904" y="-4078"/>
            <a:ext cx="4641096" cy="1056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9A171F-91A7-42F8-B25C-E38B244E7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BD8A2A-B0CC-0446-A850-9985FE46DC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9116" y="1566525"/>
            <a:ext cx="7169701" cy="348370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64738AB-B6BE-4867-889A-52CE4AC8D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5467" y="1095508"/>
            <a:ext cx="4606533" cy="50168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7AEC6A-2BB5-0F4E-8210-1E1995FA7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3503" y="1709530"/>
            <a:ext cx="3754671" cy="2528515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25000"/>
              </a:lnSpc>
            </a:pPr>
            <a:r>
              <a:rPr lang="en-US" b="0" cap="all">
                <a:solidFill>
                  <a:schemeClr val="bg1"/>
                </a:solidFill>
              </a:rPr>
              <a:t>Website review of charges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C969C2C-E7E3-4052-87D4-61E733EC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C60369F-A41B-4D6E-8990-30E2715C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1459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482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441F54-70FD-4344-87DC-CDB394221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7" y="537442"/>
            <a:ext cx="7446559" cy="500551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064738AB-B6BE-4867-889A-52CE4AC8D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5468" y="0"/>
            <a:ext cx="4603482" cy="611240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522D36-06D2-064F-A77F-51ADB6864A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73503" y="1709530"/>
            <a:ext cx="3754671" cy="2528515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25000"/>
              </a:lnSpc>
            </a:pPr>
            <a:r>
              <a:rPr lang="en-US" b="0" cap="all">
                <a:solidFill>
                  <a:schemeClr val="tx2"/>
                </a:solidFill>
              </a:rPr>
              <a:t>Weight and Charging (pt. 1)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851D67-7085-40E2-B146-F91433A28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144405"/>
            <a:ext cx="7534656" cy="71359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85AAE23-FCB6-4663-907C-0110B0FDC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5468" y="6167615"/>
            <a:ext cx="46034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C969C2C-E7E3-4052-87D4-61E733EC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C60369F-A41B-4D6E-8990-30E2715C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1459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ome">
            <a:extLst>
              <a:ext uri="{FF2B5EF4-FFF2-40B4-BE49-F238E27FC236}">
                <a16:creationId xmlns:a16="http://schemas.microsoft.com/office/drawing/2014/main" id="{65D8F9E1-9DEE-BA42-B100-773EE3153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787" y="6285770"/>
            <a:ext cx="2396213" cy="57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738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64738AB-B6BE-4867-889A-52CE4AC8D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095508"/>
            <a:ext cx="4668819" cy="50168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DFC23B-4665-A243-BC61-BCBCD25BB3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3825" y="1709530"/>
            <a:ext cx="3754671" cy="2528515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25000"/>
              </a:lnSpc>
            </a:pPr>
            <a:r>
              <a:rPr lang="en-US" b="0" cap="all">
                <a:solidFill>
                  <a:schemeClr val="bg1"/>
                </a:solidFill>
              </a:rPr>
              <a:t>Weight and Charging (pt. 2)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BD49B71-B686-4DFD-93AD-40CB19B62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72066" y="0"/>
            <a:ext cx="7519934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06E5A5-3DDD-0446-A7BC-3F309883E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285" y="1918560"/>
            <a:ext cx="6236248" cy="3370789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C60369F-A41B-4D6E-8990-30E2715C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6534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Home">
            <a:extLst>
              <a:ext uri="{FF2B5EF4-FFF2-40B4-BE49-F238E27FC236}">
                <a16:creationId xmlns:a16="http://schemas.microsoft.com/office/drawing/2014/main" id="{50D510A7-C45C-134C-91AF-FDC09D12C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787" y="6285770"/>
            <a:ext cx="2396213" cy="57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690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195AA-9C7E-944B-81A9-6CC1F3039B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11488" y="252774"/>
            <a:ext cx="9180512" cy="986589"/>
          </a:xfrm>
        </p:spPr>
        <p:txBody>
          <a:bodyPr vert="horz" lIns="109728" tIns="109728" rIns="109728" bIns="91440" rtlCol="0" anchor="b">
            <a:normAutofit fontScale="90000"/>
          </a:bodyPr>
          <a:lstStyle/>
          <a:p>
            <a:pPr>
              <a:lnSpc>
                <a:spcPct val="125000"/>
              </a:lnSpc>
            </a:pPr>
            <a:r>
              <a:rPr lang="en-US" sz="54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Yield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B06709-8C7C-FF4D-A59B-85819B8F4A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9467" y="1239363"/>
            <a:ext cx="11667066" cy="479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67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7851D67-7085-40E2-B146-F91433A28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31500"/>
            <a:ext cx="7534656" cy="511290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62F176A-9349-4CD7-8042-59C0200C8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0904" y="-4078"/>
            <a:ext cx="4641096" cy="1056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E9A171F-91A7-42F8-B25C-E38B244E7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hart, waterfall chart&#10;&#10;Description automatically generated">
            <a:extLst>
              <a:ext uri="{FF2B5EF4-FFF2-40B4-BE49-F238E27FC236}">
                <a16:creationId xmlns:a16="http://schemas.microsoft.com/office/drawing/2014/main" id="{DCF4E4C0-817F-854A-81E2-F2BA7ACF3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248" y="1483642"/>
            <a:ext cx="7446348" cy="3890715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064738AB-B6BE-4867-889A-52CE4AC8D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5467" y="1095508"/>
            <a:ext cx="4606533" cy="50168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A25E6D-DE78-3148-BAD8-969B2BC26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3503" y="1709530"/>
            <a:ext cx="3754671" cy="2528515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25000"/>
              </a:lnSpc>
            </a:pPr>
            <a:r>
              <a:rPr lang="en-US" b="0" cap="all">
                <a:solidFill>
                  <a:schemeClr val="bg1"/>
                </a:solidFill>
              </a:rPr>
              <a:t>Change in yield by service type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C969C2C-E7E3-4052-87D4-61E733EC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C60369F-A41B-4D6E-8990-30E2715C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1459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45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13CD7F-736E-4AF7-AB2B-473CAA9E1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EDA2F5-6B28-478B-9AC4-43FE41E2B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16907"/>
            <a:ext cx="12192000" cy="23740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BE9C-AE97-5F4E-890A-344500447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752" y="4479698"/>
            <a:ext cx="9180747" cy="1248431"/>
          </a:xfrm>
        </p:spPr>
        <p:txBody>
          <a:bodyPr vert="horz" lIns="109728" tIns="109728" rIns="109728" bIns="91440" rtlCol="0" anchor="b">
            <a:noAutofit/>
          </a:bodyPr>
          <a:lstStyle/>
          <a:p>
            <a:pPr>
              <a:lnSpc>
                <a:spcPct val="125000"/>
              </a:lnSpc>
            </a:pPr>
            <a:r>
              <a:rPr lang="en-US" sz="4000" b="0" cap="all" dirty="0">
                <a:solidFill>
                  <a:schemeClr val="bg1"/>
                </a:solidFill>
              </a:rPr>
              <a:t>What if all LA’s offered A free GW service?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1D712E-ABB9-4258-877D-9349C8577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979202"/>
            <a:ext cx="1006766" cy="22494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528E56-1447-4C98-882B-CE2627950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6BD37F-8CD9-7746-89FD-ABE909511D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35102" y="516815"/>
            <a:ext cx="10072264" cy="29274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732DACE-1FE2-0040-A494-891440AEE50F}"/>
              </a:ext>
            </a:extLst>
          </p:cNvPr>
          <p:cNvSpPr/>
          <p:nvPr/>
        </p:nvSpPr>
        <p:spPr>
          <a:xfrm>
            <a:off x="3330165" y="6383711"/>
            <a:ext cx="75179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Modelling does not include costs of new equipment and crew, disposal costs or communications </a:t>
            </a:r>
          </a:p>
        </p:txBody>
      </p:sp>
    </p:spTree>
    <p:extLst>
      <p:ext uri="{BB962C8B-B14F-4D97-AF65-F5344CB8AC3E}">
        <p14:creationId xmlns:p14="http://schemas.microsoft.com/office/powerpoint/2010/main" val="3721091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8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14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4413CD7F-736E-4AF7-AB2B-473CAA9E1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18">
            <a:extLst>
              <a:ext uri="{FF2B5EF4-FFF2-40B4-BE49-F238E27FC236}">
                <a16:creationId xmlns:a16="http://schemas.microsoft.com/office/drawing/2014/main" id="{55EDA2F5-6B28-478B-9AC4-43FE41E2B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16907"/>
            <a:ext cx="12192000" cy="23740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7F0283-4F00-CD43-8A9B-C308E5CB3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683" y="4610313"/>
            <a:ext cx="9180747" cy="1248431"/>
          </a:xfrm>
        </p:spPr>
        <p:txBody>
          <a:bodyPr vert="horz" lIns="109728" tIns="109728" rIns="109728" bIns="91440" rtlCol="0" anchor="b">
            <a:noAutofit/>
          </a:bodyPr>
          <a:lstStyle/>
          <a:p>
            <a:pPr>
              <a:lnSpc>
                <a:spcPct val="125000"/>
              </a:lnSpc>
            </a:pPr>
            <a:r>
              <a:rPr lang="en-US" sz="4000" b="0" cap="all" dirty="0">
                <a:solidFill>
                  <a:schemeClr val="bg1"/>
                </a:solidFill>
              </a:rPr>
              <a:t>What if all services were charged for?</a:t>
            </a:r>
          </a:p>
        </p:txBody>
      </p:sp>
      <p:sp>
        <p:nvSpPr>
          <p:cNvPr id="35" name="Rectangle 20">
            <a:extLst>
              <a:ext uri="{FF2B5EF4-FFF2-40B4-BE49-F238E27FC236}">
                <a16:creationId xmlns:a16="http://schemas.microsoft.com/office/drawing/2014/main" id="{701D712E-ABB9-4258-877D-9349C8577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979202"/>
            <a:ext cx="1006766" cy="22494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E7528E56-1447-4C98-882B-CE2627950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94A86D-8348-8145-ACF7-51E20FE78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335" y="188515"/>
            <a:ext cx="8728095" cy="353987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D840488-54F2-014F-860C-934511BDD0DB}"/>
              </a:ext>
            </a:extLst>
          </p:cNvPr>
          <p:cNvSpPr/>
          <p:nvPr/>
        </p:nvSpPr>
        <p:spPr>
          <a:xfrm>
            <a:off x="3330165" y="6383711"/>
            <a:ext cx="75179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Modelling does not include costs of new equipment and crew, disposal costs or communications </a:t>
            </a:r>
          </a:p>
        </p:txBody>
      </p:sp>
    </p:spTree>
    <p:extLst>
      <p:ext uri="{BB962C8B-B14F-4D97-AF65-F5344CB8AC3E}">
        <p14:creationId xmlns:p14="http://schemas.microsoft.com/office/powerpoint/2010/main" val="158065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23CF8-75E3-9C4B-A00F-0BDE8256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F3A2-E16B-634C-93CA-57538DDAB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0655" y="705113"/>
            <a:ext cx="6658428" cy="5197497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If all authorities across England move from their existing services and offer a free collection service, based upon the modelled good performance of 71% coverage, and collect 197kg/household, then an extra 2.06 million tonnes of garden waste (excluding food) could be collected. </a:t>
            </a:r>
          </a:p>
          <a:p>
            <a:r>
              <a:rPr lang="en-GB" dirty="0"/>
              <a:t>This would result in a possible loss of a possible £629 million in income to local authorities from households. </a:t>
            </a:r>
          </a:p>
          <a:p>
            <a:r>
              <a:rPr lang="en-GB" dirty="0"/>
              <a:t>This loss of income does not include the extra capital, additional disposal costs, new equipment and crew and communications required to move from an average of 50% coverage to 71% coverage.</a:t>
            </a:r>
          </a:p>
          <a:p>
            <a:r>
              <a:rPr lang="en-GB" dirty="0"/>
              <a:t>Our modelling suggests that if there was 40% coverage and a yield of 285kg/household for those that charge and for free services a coverage of 71% and a yield of 197 kg/household, authorities would collect 6.38m tonnes of garden waste for recycling</a:t>
            </a:r>
          </a:p>
          <a:p>
            <a:endParaRPr lang="en-US" dirty="0"/>
          </a:p>
        </p:txBody>
      </p:sp>
      <p:pic>
        <p:nvPicPr>
          <p:cNvPr id="4" name="Picture 2" descr="Home">
            <a:extLst>
              <a:ext uri="{FF2B5EF4-FFF2-40B4-BE49-F238E27FC236}">
                <a16:creationId xmlns:a16="http://schemas.microsoft.com/office/drawing/2014/main" id="{4C2C8FE9-9EFF-BA49-B51E-6E9F5D54B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6340629"/>
            <a:ext cx="1714500" cy="40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440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9A12E-C09B-2A49-8DD1-ADA268278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96089-9B2D-004A-914E-5E73655E5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SOENECS undertook the following activities over a 6 week period: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created and circulated a 104 questions questionnaire,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undertook a review of all 311 local authority garden waste web pages and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cleaned, summarised and modelled the resultant data to create the findings in this report. </a:t>
            </a:r>
          </a:p>
          <a:p>
            <a:r>
              <a:rPr lang="en-GB" dirty="0"/>
              <a:t>We then created of a final report with 7 case studies</a:t>
            </a:r>
            <a:endParaRPr lang="en-US" dirty="0"/>
          </a:p>
        </p:txBody>
      </p:sp>
      <p:pic>
        <p:nvPicPr>
          <p:cNvPr id="4" name="Picture 2" descr="Home">
            <a:extLst>
              <a:ext uri="{FF2B5EF4-FFF2-40B4-BE49-F238E27FC236}">
                <a16:creationId xmlns:a16="http://schemas.microsoft.com/office/drawing/2014/main" id="{0A843C6F-5221-DC49-A2AE-07453D875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6340629"/>
            <a:ext cx="1714500" cy="40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141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413CD7F-736E-4AF7-AB2B-473CAA9E1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5EDA2F5-6B28-478B-9AC4-43FE41E2B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16907"/>
            <a:ext cx="12192000" cy="23740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710395-302F-0E43-9ECB-BA7693618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1203" y="1221069"/>
            <a:ext cx="9180747" cy="1248431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15000"/>
              </a:lnSpc>
            </a:pPr>
            <a:r>
              <a:rPr lang="en-US" sz="2600" b="1" dirty="0">
                <a:solidFill>
                  <a:srgbClr val="03878E"/>
                </a:solidFill>
              </a:rPr>
              <a:t>Thank you for your Time</a:t>
            </a:r>
            <a:br>
              <a:rPr lang="en-US" sz="2600" b="1" dirty="0">
                <a:solidFill>
                  <a:srgbClr val="03878E"/>
                </a:solidFill>
              </a:rPr>
            </a:br>
            <a:endParaRPr lang="en-US" sz="2600" b="1" dirty="0">
              <a:solidFill>
                <a:srgbClr val="03878E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D62FD5-DD18-DF42-892D-07FB662EB1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5102" y="4214482"/>
            <a:ext cx="9180747" cy="661984"/>
          </a:xfrm>
        </p:spPr>
        <p:txBody>
          <a:bodyPr vert="horz" lIns="109728" tIns="109728" rIns="109728" bIns="91440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chemeClr val="bg1"/>
                </a:solidFill>
              </a:rPr>
              <a:t>Dr David Greenfield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e-mail: </a:t>
            </a:r>
            <a:r>
              <a:rPr lang="en-US" sz="1600" dirty="0" err="1">
                <a:solidFill>
                  <a:schemeClr val="bg1"/>
                </a:solidFill>
              </a:rPr>
              <a:t>davidg@soenecs.co.uk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 err="1">
                <a:solidFill>
                  <a:schemeClr val="bg1"/>
                </a:solidFill>
              </a:rPr>
              <a:t>david@circulareconomyclub.com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web: </a:t>
            </a:r>
            <a:r>
              <a:rPr lang="en-US" sz="1600" dirty="0" err="1">
                <a:solidFill>
                  <a:schemeClr val="bg1"/>
                </a:solidFill>
              </a:rPr>
              <a:t>www.soenecs.co.uk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 err="1">
                <a:solidFill>
                  <a:schemeClr val="bg1"/>
                </a:solidFill>
              </a:rPr>
              <a:t>www.circulareconomyclub.com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1D712E-ABB9-4258-877D-9349C8577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979202"/>
            <a:ext cx="1006766" cy="22494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7528E56-1447-4C98-882B-CE2627950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Graphic 31" descr="Smiling Face with No Fill">
            <a:extLst>
              <a:ext uri="{FF2B5EF4-FFF2-40B4-BE49-F238E27FC236}">
                <a16:creationId xmlns:a16="http://schemas.microsoft.com/office/drawing/2014/main" id="{EE2A0F1D-6453-49C4-AE17-41BA43E21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35102" y="484632"/>
            <a:ext cx="2991773" cy="299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91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4738AB-B6BE-4867-889A-52CE4AC8D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5468" y="0"/>
            <a:ext cx="4603482" cy="611240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36235E-1A01-374E-A2D3-1D28E26E8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3503" y="1709530"/>
            <a:ext cx="3964497" cy="2528515"/>
          </a:xfrm>
        </p:spPr>
        <p:txBody>
          <a:bodyPr vert="horz" lIns="109728" tIns="109728" rIns="109728" bIns="91440" rtlCol="0" anchor="b">
            <a:normAutofit fontScale="90000"/>
          </a:bodyPr>
          <a:lstStyle/>
          <a:p>
            <a:pPr>
              <a:lnSpc>
                <a:spcPct val="125000"/>
              </a:lnSpc>
            </a:pPr>
            <a:r>
              <a:rPr lang="en-US" b="0" cap="all" dirty="0">
                <a:solidFill>
                  <a:schemeClr val="tx2"/>
                </a:solidFill>
              </a:rPr>
              <a:t>Responses to the Questionnaire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7851D67-7085-40E2-B146-F91433A28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144405"/>
            <a:ext cx="7534656" cy="71359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85AAE23-FCB6-4663-907C-0110B0FDC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5468" y="6167615"/>
            <a:ext cx="46034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C969C2C-E7E3-4052-87D4-61E733EC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C60369F-A41B-4D6E-8990-30E2715C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1459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C3E9FFC-4C13-8A4A-9C24-04C2E6C774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936036"/>
              </p:ext>
            </p:extLst>
          </p:nvPr>
        </p:nvGraphicFramePr>
        <p:xfrm>
          <a:off x="643466" y="903913"/>
          <a:ext cx="6216562" cy="453870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159088">
                  <a:extLst>
                    <a:ext uri="{9D8B030D-6E8A-4147-A177-3AD203B41FA5}">
                      <a16:colId xmlns:a16="http://schemas.microsoft.com/office/drawing/2014/main" val="2082149086"/>
                    </a:ext>
                  </a:extLst>
                </a:gridCol>
                <a:gridCol w="3057474">
                  <a:extLst>
                    <a:ext uri="{9D8B030D-6E8A-4147-A177-3AD203B41FA5}">
                      <a16:colId xmlns:a16="http://schemas.microsoft.com/office/drawing/2014/main" val="452348625"/>
                    </a:ext>
                  </a:extLst>
                </a:gridCol>
              </a:tblGrid>
              <a:tr h="6611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u="none" strike="noStrike">
                          <a:effectLst/>
                        </a:rPr>
                        <a:t>Region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u="none" strike="noStrike">
                          <a:effectLst/>
                        </a:rPr>
                        <a:t>Number of Local Authority responses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9302144"/>
                  </a:ext>
                </a:extLst>
              </a:tr>
              <a:tr h="36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East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18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50093222"/>
                  </a:ext>
                </a:extLst>
              </a:tr>
              <a:tr h="36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East Midlands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14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86570720"/>
                  </a:ext>
                </a:extLst>
              </a:tr>
              <a:tr h="36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London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7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73519158"/>
                  </a:ext>
                </a:extLst>
              </a:tr>
              <a:tr h="36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North East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5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14207020"/>
                  </a:ext>
                </a:extLst>
              </a:tr>
              <a:tr h="36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North West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15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79455281"/>
                  </a:ext>
                </a:extLst>
              </a:tr>
              <a:tr h="36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South East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36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05342464"/>
                  </a:ext>
                </a:extLst>
              </a:tr>
              <a:tr h="36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South West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9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25025372"/>
                  </a:ext>
                </a:extLst>
              </a:tr>
              <a:tr h="36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West Midlands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13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39840108"/>
                  </a:ext>
                </a:extLst>
              </a:tr>
              <a:tr h="36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Yorkshire and The Humber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11</a:t>
                      </a:r>
                      <a:endParaRPr lang="en-GB" sz="2000" b="0" i="0" u="none" strike="noStrike">
                        <a:solidFill>
                          <a:srgbClr val="5482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31293747"/>
                  </a:ext>
                </a:extLst>
              </a:tr>
              <a:tr h="36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Grand Total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128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73703714"/>
                  </a:ext>
                </a:extLst>
              </a:tr>
            </a:tbl>
          </a:graphicData>
        </a:graphic>
      </p:graphicFrame>
      <p:pic>
        <p:nvPicPr>
          <p:cNvPr id="17" name="Picture 2" descr="Home">
            <a:extLst>
              <a:ext uri="{FF2B5EF4-FFF2-40B4-BE49-F238E27FC236}">
                <a16:creationId xmlns:a16="http://schemas.microsoft.com/office/drawing/2014/main" id="{E54C32B3-396D-0A4C-B60C-3D2DC338D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6312488"/>
            <a:ext cx="1714500" cy="40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48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4EE865D-5A59-4DD1-A94D-A8DBE4A9E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hart, sunburst chart&#10;&#10;Description automatically generated">
            <a:extLst>
              <a:ext uri="{FF2B5EF4-FFF2-40B4-BE49-F238E27FC236}">
                <a16:creationId xmlns:a16="http://schemas.microsoft.com/office/drawing/2014/main" id="{0BD7104A-C149-2D4D-BF52-77AA728433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53" r="-2" b="3906"/>
          <a:stretch/>
        </p:blipFill>
        <p:spPr>
          <a:xfrm>
            <a:off x="642917" y="643467"/>
            <a:ext cx="10906168" cy="557106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465BEC9-9A64-4330-A094-2323D0EE1E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891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1DA58A-A755-4FCE-9BED-1E4AD6C9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611461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23EFB5-5855-497F-AC57-6C194148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6184551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414EFBA-DEC5-4782-9B45-CEF1661DB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21586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Home">
            <a:extLst>
              <a:ext uri="{FF2B5EF4-FFF2-40B4-BE49-F238E27FC236}">
                <a16:creationId xmlns:a16="http://schemas.microsoft.com/office/drawing/2014/main" id="{6B5BD3AF-6970-A949-83AB-814328849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106" y="6324679"/>
            <a:ext cx="1714500" cy="40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6E8C420-19CD-DE46-AF87-F1BD7FAF38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9668" y="6324679"/>
            <a:ext cx="2578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9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13CD7F-736E-4AF7-AB2B-473CAA9E1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EDA2F5-6B28-478B-9AC4-43FE41E2B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16907"/>
            <a:ext cx="12192000" cy="23740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9A482C-DFE5-244E-8F0D-18DF082CC5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35102" y="4153113"/>
            <a:ext cx="9180747" cy="1248431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15000"/>
              </a:lnSpc>
            </a:pPr>
            <a:r>
              <a:rPr lang="en-US" sz="2600" b="0" cap="all" dirty="0">
                <a:solidFill>
                  <a:schemeClr val="bg1"/>
                </a:solidFill>
              </a:rPr>
              <a:t>Number of households offered a Green Waste service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1D712E-ABB9-4258-877D-9349C8577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979202"/>
            <a:ext cx="1006766" cy="22494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528E56-1447-4C98-882B-CE2627950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125D5D-DA03-3643-B333-A8354ED71D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81101" y="95699"/>
            <a:ext cx="10167427" cy="3703105"/>
          </a:xfrm>
          <a:prstGeom prst="rect">
            <a:avLst/>
          </a:prstGeom>
        </p:spPr>
      </p:pic>
      <p:pic>
        <p:nvPicPr>
          <p:cNvPr id="14" name="Picture 2" descr="Home">
            <a:extLst>
              <a:ext uri="{FF2B5EF4-FFF2-40B4-BE49-F238E27FC236}">
                <a16:creationId xmlns:a16="http://schemas.microsoft.com/office/drawing/2014/main" id="{D6D670ED-6584-9E49-ABB0-ADC219DF9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499" y="6345861"/>
            <a:ext cx="1714500" cy="40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0BDD741-9A6C-794F-B594-7BC04313C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7061" y="6345861"/>
            <a:ext cx="2578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096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1C624-4F70-EA41-97E7-2E8621438D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3971925" cy="5197475"/>
          </a:xfrm>
        </p:spPr>
        <p:txBody>
          <a:bodyPr/>
          <a:lstStyle/>
          <a:p>
            <a:r>
              <a:rPr lang="en-US" dirty="0"/>
              <a:t>Annual cost of bins</a:t>
            </a:r>
          </a:p>
        </p:txBody>
      </p:sp>
      <p:pic>
        <p:nvPicPr>
          <p:cNvPr id="5" name="Picture 2" descr="Home">
            <a:extLst>
              <a:ext uri="{FF2B5EF4-FFF2-40B4-BE49-F238E27FC236}">
                <a16:creationId xmlns:a16="http://schemas.microsoft.com/office/drawing/2014/main" id="{DFD20499-008C-B546-8714-110884225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965" y="6220385"/>
            <a:ext cx="2173655" cy="51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63CD78-0A0A-DD4E-B514-3416EF774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5868"/>
            <a:ext cx="12192000" cy="550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82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13CD7F-736E-4AF7-AB2B-473CAA9E1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EDA2F5-6B28-478B-9AC4-43FE41E2B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16907"/>
            <a:ext cx="12192000" cy="23740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9172C5-6B0E-6943-9702-C83CA1B14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102" y="4153113"/>
            <a:ext cx="9180747" cy="1248431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15000"/>
              </a:lnSpc>
            </a:pPr>
            <a:r>
              <a:rPr lang="en-US" sz="4200" b="0" cap="all">
                <a:solidFill>
                  <a:schemeClr val="bg1"/>
                </a:solidFill>
              </a:rPr>
              <a:t>Previous charging regime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1D712E-ABB9-4258-877D-9349C8577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979202"/>
            <a:ext cx="1006766" cy="22494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528E56-1447-4C98-882B-CE2627950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0BE336-8966-5A44-B2E4-9C23DF09FC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35101" y="65088"/>
            <a:ext cx="9930351" cy="382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78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517C25-42F3-8446-91C3-39F2DD061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Contractor and service mix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591DAFF-4E29-9F44-B955-3FCCF03630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394467"/>
              </p:ext>
            </p:extLst>
          </p:nvPr>
        </p:nvGraphicFramePr>
        <p:xfrm>
          <a:off x="5039833" y="705112"/>
          <a:ext cx="6868633" cy="5816927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387909">
                  <a:extLst>
                    <a:ext uri="{9D8B030D-6E8A-4147-A177-3AD203B41FA5}">
                      <a16:colId xmlns:a16="http://schemas.microsoft.com/office/drawing/2014/main" val="1812153022"/>
                    </a:ext>
                  </a:extLst>
                </a:gridCol>
                <a:gridCol w="1209821">
                  <a:extLst>
                    <a:ext uri="{9D8B030D-6E8A-4147-A177-3AD203B41FA5}">
                      <a16:colId xmlns:a16="http://schemas.microsoft.com/office/drawing/2014/main" val="789037788"/>
                    </a:ext>
                  </a:extLst>
                </a:gridCol>
                <a:gridCol w="1069145">
                  <a:extLst>
                    <a:ext uri="{9D8B030D-6E8A-4147-A177-3AD203B41FA5}">
                      <a16:colId xmlns:a16="http://schemas.microsoft.com/office/drawing/2014/main" val="3138593392"/>
                    </a:ext>
                  </a:extLst>
                </a:gridCol>
                <a:gridCol w="1041009">
                  <a:extLst>
                    <a:ext uri="{9D8B030D-6E8A-4147-A177-3AD203B41FA5}">
                      <a16:colId xmlns:a16="http://schemas.microsoft.com/office/drawing/2014/main" val="1478880264"/>
                    </a:ext>
                  </a:extLst>
                </a:gridCol>
                <a:gridCol w="1160749">
                  <a:extLst>
                    <a:ext uri="{9D8B030D-6E8A-4147-A177-3AD203B41FA5}">
                      <a16:colId xmlns:a16="http://schemas.microsoft.com/office/drawing/2014/main" val="2602562130"/>
                    </a:ext>
                  </a:extLst>
                </a:gridCol>
              </a:tblGrid>
              <a:tr h="7157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</a:rPr>
                        <a:t>Service Type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</a:rPr>
                        <a:t>Free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Paid for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Unknown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</a:rPr>
                        <a:t>Grand Total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284557"/>
                  </a:ext>
                </a:extLst>
              </a:tr>
              <a:tr h="4501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DSO / in house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38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62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607869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FD &amp; GW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5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11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16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4378301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GW Only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12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26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38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7946193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M GW &amp; FD &amp; FD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3713577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M GW &amp; FD &amp; GW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1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2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7297869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M GW &amp; FD ONLY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5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5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5568175"/>
                  </a:ext>
                </a:extLst>
              </a:tr>
              <a:tr h="509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GB" sz="1100" b="1" dirty="0">
                          <a:effectLst/>
                        </a:rPr>
                        <a:t>Waste Management Company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b="1" dirty="0">
                          <a:effectLst/>
                        </a:rPr>
                        <a:t>14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b="1" dirty="0">
                          <a:effectLst/>
                        </a:rPr>
                        <a:t>45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b="1" dirty="0">
                          <a:effectLst/>
                        </a:rPr>
                        <a:t>59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16706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FD &amp; GW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2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26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6809795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GW Only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20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24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056747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M GW &amp; FD &amp; GW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1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2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2356047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M GW &amp; FD ONLY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7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7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6442784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Unknown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1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2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7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221439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FD &amp; GW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8984407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GW Only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3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1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5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73469157"/>
                  </a:ext>
                </a:extLst>
              </a:tr>
              <a:tr h="272656">
                <a:tc>
                  <a:txBody>
                    <a:bodyPr/>
                    <a:lstStyle/>
                    <a:p>
                      <a:pPr indent="139700" algn="just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M GW &amp; FD ONLY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1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6335154"/>
                  </a:ext>
                </a:extLst>
              </a:tr>
              <a:tr h="5971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100" dirty="0">
                          <a:effectLst/>
                        </a:rPr>
                        <a:t>Grand Total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b="1" dirty="0">
                          <a:effectLst/>
                        </a:rPr>
                        <a:t>39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b="1" dirty="0">
                          <a:effectLst/>
                        </a:rPr>
                        <a:t>87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b="1" dirty="0">
                          <a:effectLst/>
                        </a:rPr>
                        <a:t>2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100" b="1" dirty="0">
                          <a:effectLst/>
                        </a:rPr>
                        <a:t>128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662422"/>
                  </a:ext>
                </a:extLst>
              </a:tr>
            </a:tbl>
          </a:graphicData>
        </a:graphic>
      </p:graphicFrame>
      <p:pic>
        <p:nvPicPr>
          <p:cNvPr id="8" name="Picture 2" descr="Home">
            <a:extLst>
              <a:ext uri="{FF2B5EF4-FFF2-40B4-BE49-F238E27FC236}">
                <a16:creationId xmlns:a16="http://schemas.microsoft.com/office/drawing/2014/main" id="{629C6FAA-E72F-3446-B229-AD412FCDD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862" y="6335701"/>
            <a:ext cx="1637538" cy="39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066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4738AB-B6BE-4867-889A-52CE4AC8D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5468" y="0"/>
            <a:ext cx="4603482" cy="611240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9623D6-4AF1-E14D-9646-C6A1CCD50D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73503" y="1709530"/>
            <a:ext cx="3754671" cy="2528515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25000"/>
              </a:lnSpc>
            </a:pPr>
            <a:r>
              <a:rPr lang="en-US" b="0" cap="all" dirty="0">
                <a:solidFill>
                  <a:schemeClr val="tx2"/>
                </a:solidFill>
              </a:rPr>
              <a:t>Vehicle and driver mix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7851D67-7085-40E2-B146-F91433A28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144405"/>
            <a:ext cx="7534656" cy="71359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85AAE23-FCB6-4663-907C-0110B0FDC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5468" y="6167615"/>
            <a:ext cx="46034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969C2C-E7E3-4052-87D4-61E733EC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C60369F-A41B-4D6E-8990-30E2715C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1459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ome">
            <a:extLst>
              <a:ext uri="{FF2B5EF4-FFF2-40B4-BE49-F238E27FC236}">
                <a16:creationId xmlns:a16="http://schemas.microsoft.com/office/drawing/2014/main" id="{04D10970-117A-7F4E-87D4-E5A2E8EA5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7439" y="6248480"/>
            <a:ext cx="1714500" cy="40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BB26791-C00F-0142-8A70-E7A41490A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702646"/>
              </p:ext>
            </p:extLst>
          </p:nvPr>
        </p:nvGraphicFramePr>
        <p:xfrm>
          <a:off x="0" y="65087"/>
          <a:ext cx="7486677" cy="6047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2477">
                  <a:extLst>
                    <a:ext uri="{9D8B030D-6E8A-4147-A177-3AD203B41FA5}">
                      <a16:colId xmlns:a16="http://schemas.microsoft.com/office/drawing/2014/main" val="712096491"/>
                    </a:ext>
                  </a:extLst>
                </a:gridCol>
                <a:gridCol w="1058500">
                  <a:extLst>
                    <a:ext uri="{9D8B030D-6E8A-4147-A177-3AD203B41FA5}">
                      <a16:colId xmlns:a16="http://schemas.microsoft.com/office/drawing/2014/main" val="251488705"/>
                    </a:ext>
                  </a:extLst>
                </a:gridCol>
                <a:gridCol w="1055216">
                  <a:extLst>
                    <a:ext uri="{9D8B030D-6E8A-4147-A177-3AD203B41FA5}">
                      <a16:colId xmlns:a16="http://schemas.microsoft.com/office/drawing/2014/main" val="58443074"/>
                    </a:ext>
                  </a:extLst>
                </a:gridCol>
                <a:gridCol w="1055216">
                  <a:extLst>
                    <a:ext uri="{9D8B030D-6E8A-4147-A177-3AD203B41FA5}">
                      <a16:colId xmlns:a16="http://schemas.microsoft.com/office/drawing/2014/main" val="870449524"/>
                    </a:ext>
                  </a:extLst>
                </a:gridCol>
                <a:gridCol w="1055216">
                  <a:extLst>
                    <a:ext uri="{9D8B030D-6E8A-4147-A177-3AD203B41FA5}">
                      <a16:colId xmlns:a16="http://schemas.microsoft.com/office/drawing/2014/main" val="1439405754"/>
                    </a:ext>
                  </a:extLst>
                </a:gridCol>
                <a:gridCol w="1024015">
                  <a:extLst>
                    <a:ext uri="{9D8B030D-6E8A-4147-A177-3AD203B41FA5}">
                      <a16:colId xmlns:a16="http://schemas.microsoft.com/office/drawing/2014/main" val="315302089"/>
                    </a:ext>
                  </a:extLst>
                </a:gridCol>
                <a:gridCol w="666037">
                  <a:extLst>
                    <a:ext uri="{9D8B030D-6E8A-4147-A177-3AD203B41FA5}">
                      <a16:colId xmlns:a16="http://schemas.microsoft.com/office/drawing/2014/main" val="2586122231"/>
                    </a:ext>
                  </a:extLst>
                </a:gridCol>
              </a:tblGrid>
              <a:tr h="4344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300" dirty="0">
                          <a:effectLst/>
                        </a:rPr>
                        <a:t>Driver + 1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300" dirty="0">
                          <a:effectLst/>
                        </a:rPr>
                        <a:t>Driver + 2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300" dirty="0">
                          <a:effectLst/>
                        </a:rPr>
                        <a:t>Driver + 3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300" dirty="0">
                          <a:effectLst/>
                        </a:rPr>
                        <a:t>Driver + 4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300" dirty="0">
                          <a:effectLst/>
                        </a:rPr>
                        <a:t>Unknown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300" dirty="0">
                          <a:effectLst/>
                        </a:rPr>
                        <a:t>Total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2562222687"/>
                  </a:ext>
                </a:extLst>
              </a:tr>
              <a:tr h="2395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</a:rPr>
                        <a:t>FD &amp; GW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15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23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1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1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2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42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4132195776"/>
                  </a:ext>
                </a:extLst>
              </a:tr>
              <a:tr h="239595">
                <a:tc>
                  <a:txBody>
                    <a:bodyPr/>
                    <a:lstStyle/>
                    <a:p>
                      <a:pPr indent="139700" algn="l">
                        <a:lnSpc>
                          <a:spcPct val="107000"/>
                        </a:lnSpc>
                      </a:pPr>
                      <a:r>
                        <a:rPr lang="en-GB" sz="1400" b="0" dirty="0">
                          <a:effectLst/>
                        </a:rPr>
                        <a:t>Caged Vehicle</a:t>
                      </a:r>
                      <a:endParaRPr lang="en-GB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112535943"/>
                  </a:ext>
                </a:extLst>
              </a:tr>
              <a:tr h="434413">
                <a:tc>
                  <a:txBody>
                    <a:bodyPr/>
                    <a:lstStyle/>
                    <a:p>
                      <a:pPr indent="139700" algn="l">
                        <a:lnSpc>
                          <a:spcPct val="107000"/>
                        </a:lnSpc>
                      </a:pPr>
                      <a:r>
                        <a:rPr lang="en-GB" sz="1400" b="0" dirty="0">
                          <a:effectLst/>
                        </a:rPr>
                        <a:t>Dedicated RCV</a:t>
                      </a:r>
                      <a:endParaRPr lang="en-GB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13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23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37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875494261"/>
                  </a:ext>
                </a:extLst>
              </a:tr>
              <a:tr h="434413">
                <a:tc>
                  <a:txBody>
                    <a:bodyPr/>
                    <a:lstStyle/>
                    <a:p>
                      <a:pPr indent="139700" algn="l">
                        <a:lnSpc>
                          <a:spcPct val="107000"/>
                        </a:lnSpc>
                      </a:pPr>
                      <a:r>
                        <a:rPr lang="en-GB" sz="1400" b="0" dirty="0">
                          <a:effectLst/>
                        </a:rPr>
                        <a:t>split Body RCV</a:t>
                      </a:r>
                      <a:endParaRPr lang="en-GB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680771253"/>
                  </a:ext>
                </a:extLst>
              </a:tr>
              <a:tr h="239595">
                <a:tc>
                  <a:txBody>
                    <a:bodyPr/>
                    <a:lstStyle/>
                    <a:p>
                      <a:pPr indent="139700" algn="l">
                        <a:lnSpc>
                          <a:spcPct val="107000"/>
                        </a:lnSpc>
                      </a:pPr>
                      <a:r>
                        <a:rPr lang="en-GB" sz="1400" b="0" dirty="0">
                          <a:effectLst/>
                        </a:rPr>
                        <a:t>Unknown</a:t>
                      </a:r>
                      <a:endParaRPr lang="en-GB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2166697725"/>
                  </a:ext>
                </a:extLst>
              </a:tr>
              <a:tr h="23959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GW Only</a:t>
                      </a: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8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58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66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1831669745"/>
                  </a:ext>
                </a:extLst>
              </a:tr>
              <a:tr h="434413">
                <a:tc>
                  <a:txBody>
                    <a:bodyPr/>
                    <a:lstStyle/>
                    <a:p>
                      <a:pPr indent="139700" algn="l">
                        <a:lnSpc>
                          <a:spcPct val="107000"/>
                        </a:lnSpc>
                      </a:pPr>
                      <a:r>
                        <a:rPr lang="en-GB" sz="1400" b="0" dirty="0">
                          <a:effectLst/>
                        </a:rPr>
                        <a:t>Dedicated RCV</a:t>
                      </a:r>
                      <a:endParaRPr lang="en-GB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7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57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64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2471831243"/>
                  </a:ext>
                </a:extLst>
              </a:tr>
              <a:tr h="434413">
                <a:tc>
                  <a:txBody>
                    <a:bodyPr/>
                    <a:lstStyle/>
                    <a:p>
                      <a:pPr indent="139700" algn="l">
                        <a:lnSpc>
                          <a:spcPct val="107000"/>
                        </a:lnSpc>
                      </a:pPr>
                      <a:r>
                        <a:rPr lang="en-GB" sz="1400" b="0">
                          <a:effectLst/>
                        </a:rPr>
                        <a:t>split Body RCV</a:t>
                      </a:r>
                      <a:endParaRPr lang="en-GB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470694819"/>
                  </a:ext>
                </a:extLst>
              </a:tr>
              <a:tr h="45801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GW &amp; FD &amp; FD</a:t>
                      </a: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1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1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1041243661"/>
                  </a:ext>
                </a:extLst>
              </a:tr>
              <a:tr h="434413">
                <a:tc>
                  <a:txBody>
                    <a:bodyPr/>
                    <a:lstStyle/>
                    <a:p>
                      <a:pPr indent="139700" algn="l">
                        <a:lnSpc>
                          <a:spcPct val="107000"/>
                        </a:lnSpc>
                      </a:pPr>
                      <a:r>
                        <a:rPr lang="en-GB" sz="1400" b="0" dirty="0">
                          <a:effectLst/>
                        </a:rPr>
                        <a:t>Dedicated RCV</a:t>
                      </a:r>
                      <a:endParaRPr lang="en-GB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2106297545"/>
                  </a:ext>
                </a:extLst>
              </a:tr>
              <a:tr h="45801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GW &amp; FD &amp; GW </a:t>
                      </a: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3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3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67445437"/>
                  </a:ext>
                </a:extLst>
              </a:tr>
              <a:tr h="434413">
                <a:tc>
                  <a:txBody>
                    <a:bodyPr/>
                    <a:lstStyle/>
                    <a:p>
                      <a:pPr indent="139700" algn="l">
                        <a:lnSpc>
                          <a:spcPct val="107000"/>
                        </a:lnSpc>
                      </a:pPr>
                      <a:r>
                        <a:rPr lang="en-GB" sz="1400" b="0" dirty="0">
                          <a:effectLst/>
                        </a:rPr>
                        <a:t>Dedicated RCV</a:t>
                      </a:r>
                      <a:endParaRPr lang="en-GB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3783969405"/>
                  </a:ext>
                </a:extLst>
              </a:tr>
              <a:tr h="45801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GW &amp; FD ONLY</a:t>
                      </a: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12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effectLst/>
                        </a:rPr>
                        <a:t>12</a:t>
                      </a:r>
                      <a:endParaRPr lang="en-GB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3721759480"/>
                  </a:ext>
                </a:extLst>
              </a:tr>
              <a:tr h="434413">
                <a:tc>
                  <a:txBody>
                    <a:bodyPr/>
                    <a:lstStyle/>
                    <a:p>
                      <a:pPr indent="139700" algn="l">
                        <a:lnSpc>
                          <a:spcPct val="107000"/>
                        </a:lnSpc>
                      </a:pPr>
                      <a:r>
                        <a:rPr lang="en-GB" sz="1400" b="0" dirty="0">
                          <a:effectLst/>
                        </a:rPr>
                        <a:t>Dedicated RCV</a:t>
                      </a:r>
                      <a:endParaRPr lang="en-GB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12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>
                          <a:effectLst/>
                        </a:rPr>
                        <a:t>12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/>
                </a:tc>
                <a:extLst>
                  <a:ext uri="{0D108BD9-81ED-4DB2-BD59-A6C34878D82A}">
                    <a16:rowId xmlns:a16="http://schemas.microsoft.com/office/drawing/2014/main" val="17258096"/>
                  </a:ext>
                </a:extLst>
              </a:tr>
              <a:tr h="2395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Grand Total</a:t>
                      </a:r>
                    </a:p>
                  </a:txBody>
                  <a:tcPr marL="58904" marR="58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GB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en-GB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</a:rPr>
                        <a:t>124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04" marR="58904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881099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28CBE2E4-33E1-E240-A17E-C2D01EF7B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001" y="6248480"/>
            <a:ext cx="2578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757415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AnalogousFromDarkSeedRightStep">
      <a:dk1>
        <a:srgbClr val="000000"/>
      </a:dk1>
      <a:lt1>
        <a:srgbClr val="FFFFFF"/>
      </a:lt1>
      <a:dk2>
        <a:srgbClr val="243241"/>
      </a:dk2>
      <a:lt2>
        <a:srgbClr val="E8E2E4"/>
      </a:lt2>
      <a:accent1>
        <a:srgbClr val="46B388"/>
      </a:accent1>
      <a:accent2>
        <a:srgbClr val="3BAFB1"/>
      </a:accent2>
      <a:accent3>
        <a:srgbClr val="4D90C3"/>
      </a:accent3>
      <a:accent4>
        <a:srgbClr val="4555B5"/>
      </a:accent4>
      <a:accent5>
        <a:srgbClr val="6D4DC3"/>
      </a:accent5>
      <a:accent6>
        <a:srgbClr val="8C3BB1"/>
      </a:accent6>
      <a:hlink>
        <a:srgbClr val="7E882D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52006</TotalTime>
  <Words>640</Words>
  <Application>Microsoft Macintosh PowerPoint</Application>
  <PresentationFormat>Widescreen</PresentationFormat>
  <Paragraphs>188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Meiryo</vt:lpstr>
      <vt:lpstr>Calibri</vt:lpstr>
      <vt:lpstr>Corbel</vt:lpstr>
      <vt:lpstr>Times New Roman</vt:lpstr>
      <vt:lpstr>ShojiVTI</vt:lpstr>
      <vt:lpstr>  LARAC Executive meeting  20th May 2021  Dr David Greenfield -SOENECS MD And  Natalie Ibbott – SOENECS SENIOR Researcher</vt:lpstr>
      <vt:lpstr>Research</vt:lpstr>
      <vt:lpstr>Responses to the Questionnaire</vt:lpstr>
      <vt:lpstr>PowerPoint Presentation</vt:lpstr>
      <vt:lpstr>Number of households offered a Green Waste service</vt:lpstr>
      <vt:lpstr>Annual cost of bins</vt:lpstr>
      <vt:lpstr>Previous charging regime</vt:lpstr>
      <vt:lpstr>Contractor and service mix</vt:lpstr>
      <vt:lpstr>Vehicle and driver mix</vt:lpstr>
      <vt:lpstr>Containers</vt:lpstr>
      <vt:lpstr>Winter suspension</vt:lpstr>
      <vt:lpstr>Website review of charges</vt:lpstr>
      <vt:lpstr>Weight and Charging (pt. 1)</vt:lpstr>
      <vt:lpstr>Weight and Charging (pt. 2)</vt:lpstr>
      <vt:lpstr>Yield </vt:lpstr>
      <vt:lpstr>Change in yield by service type</vt:lpstr>
      <vt:lpstr>What if all LA’s offered A free GW service?</vt:lpstr>
      <vt:lpstr>What if all services were charged for?</vt:lpstr>
      <vt:lpstr>Comments</vt:lpstr>
      <vt:lpstr>Thank you for your Time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THE CIRCULAR ECONOMY (CE) AND HOW CAN IT HELP YOUR BUSINESS?</dc:title>
  <dc:creator>david greenfield</dc:creator>
  <cp:lastModifiedBy>david greenfield</cp:lastModifiedBy>
  <cp:revision>69</cp:revision>
  <dcterms:created xsi:type="dcterms:W3CDTF">2020-12-04T08:55:36Z</dcterms:created>
  <dcterms:modified xsi:type="dcterms:W3CDTF">2021-12-13T17:15:56Z</dcterms:modified>
</cp:coreProperties>
</file>